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766" r:id="rId2"/>
    <p:sldId id="353" r:id="rId3"/>
    <p:sldId id="1006" r:id="rId4"/>
    <p:sldId id="1021" r:id="rId5"/>
    <p:sldId id="1022" r:id="rId6"/>
    <p:sldId id="1023" r:id="rId7"/>
    <p:sldId id="1024" r:id="rId8"/>
    <p:sldId id="1025" r:id="rId9"/>
    <p:sldId id="354" r:id="rId10"/>
    <p:sldId id="994" r:id="rId11"/>
    <p:sldId id="995" r:id="rId12"/>
    <p:sldId id="996" r:id="rId13"/>
    <p:sldId id="997" r:id="rId14"/>
    <p:sldId id="998" r:id="rId15"/>
    <p:sldId id="1000" r:id="rId16"/>
    <p:sldId id="999" r:id="rId17"/>
    <p:sldId id="288" r:id="rId18"/>
    <p:sldId id="289" r:id="rId19"/>
    <p:sldId id="882" r:id="rId20"/>
    <p:sldId id="944" r:id="rId21"/>
    <p:sldId id="945" r:id="rId22"/>
    <p:sldId id="100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B0F6A0-9414-F046-B597-C3AE83332287}" type="datetimeFigureOut">
              <a:rPr lang="en-US" smtClean="0"/>
              <a:t>4/22/23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E80D70-33E7-8D42-B191-E3C66631F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4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108DB-B915-A187-AD8F-8AF33DC8A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ECCB2-3FEB-A6C2-44CC-5C08D2E56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C80AD-7FBB-5DF4-B196-B5F4C288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4A0C0-01B2-B64D-B214-35422E2D7924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3C0D8-8715-CC6B-4D50-511B4577C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42A27-1A00-A073-0819-6F43E1C42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10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7645C-CF93-844D-0124-B79EE81EF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ADF0C5-D927-6CC7-5821-EFFDDF12B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B7737-B035-4B8D-C36B-50807B190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A95C4-3DA8-AC4B-B96C-CEFA6DFD2303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06CD9-902A-0224-3627-DA005DC46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F3B33-C89F-3CC0-278D-94C3B4AA6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87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4F8AF-0360-E880-6439-CDCE77B0D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DBB7D0-142D-3425-3C2A-EA6466F03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47C38-6C4F-985C-790A-30E5A2030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26704-05B2-8647-9A13-C55EA349B086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D35B3-20BE-6821-2B12-9AEF14041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13455-1064-802B-276D-46F4C66F7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28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32EC6-DC8B-2334-F590-940D02AA9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9F200-B49F-5567-9AC0-1E710C6CAB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40901-64E4-7C18-37FC-9CED8FEDC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5DEF0-8944-E844-A813-79827448089F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E01C5-EA39-6CC1-732C-24D04F3E3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57DDA-A927-F075-CD4C-087CF8C1E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16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F5FE6-9380-86D0-841C-5E9ABA242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E58F33-EA5A-94DD-4BC8-F53D88599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F4075-8E0B-864E-5E1F-5AEAB2103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30DE1-973C-A849-AE02-BDFC09B8A452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707CA-EEC5-B206-6BEA-ADE980E01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8BC36-1DBD-3CD2-5ED7-41E5287BC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54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80AEE-B785-EE11-512A-030E7DB17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2D72A-A18F-5A06-8E09-FD96D40F5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43D731-2043-960B-79F6-A843B6984E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BF9DE-3B50-9068-83C3-B77D10D1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A1CB9-0A5B-6D4A-B340-F8B2D00F69F2}" type="datetime1">
              <a:rPr lang="en-US" smtClean="0"/>
              <a:t>4/22/23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6DB52-03EA-6F5C-CA17-86528C699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84C389-778B-7D1B-7C31-B8B16FF58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1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E9C82-5D33-8732-6CCE-6D4EEB923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435D1-4660-C9DB-6729-0F5283206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65CC0B-A991-667A-B60E-58EF0BFDE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C0D575-853E-7635-CC38-7086E3DC99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C93C74-FDF0-6A6C-66CE-1AFFB253E2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15E1F7-2426-1A80-8D3A-A1D7315C4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6E382-A911-D44B-B3B0-C95344C48BC4}" type="datetime1">
              <a:rPr lang="en-US" smtClean="0"/>
              <a:t>4/22/23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F06554-4558-4B24-7444-2284AF559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C23917-B181-24A5-77DD-C0094BF33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349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5579-BE4D-15E4-9EFE-7C37C546F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F37B5E-AA26-FB3D-C258-B4B735D3B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D5ADE-A07C-834C-A0C2-A90985177C97}" type="datetime1">
              <a:rPr lang="en-US" smtClean="0"/>
              <a:t>4/22/23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1788E-29EB-3B81-6862-59EE38177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F93B4-BCC1-6063-6DE9-E726D1206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147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8B9B39-CF0C-05AB-F317-A498908E0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865C2-B138-284D-822A-0A1FDA87ABE3}" type="datetime1">
              <a:rPr lang="en-US" smtClean="0"/>
              <a:t>4/22/23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8A26C7-AE97-2B36-A36A-E782DE293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3C7E6-0CBE-7D4F-CA12-9AC2E1469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73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F5FA-DEE7-FFA2-3A7A-AB3C1D271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B497B-0A9A-4B95-2C2C-EEC3DBD65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FDD10E-F351-CF33-6771-D256168FA0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1678B9-626F-4606-5189-67E1E61D0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722DA-800D-C349-9445-C7BABF0A4E3C}" type="datetime1">
              <a:rPr lang="en-US" smtClean="0"/>
              <a:t>4/22/23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0DBCD0-3BBC-BF72-A519-2E971F5AA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6E414-763B-E3B1-2AAF-FC142F35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073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81700-F07C-7FE4-EF5D-0C8C4D43B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5AEE22-CE19-FA94-44BA-70BE51B842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7616C8-630B-8705-35C9-4A8C34C1FA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A269E-DA41-17DD-0979-B703ABF52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A8E0A-E04E-754A-AFA2-3807536716AD}" type="datetime1">
              <a:rPr lang="en-US" smtClean="0"/>
              <a:t>4/22/23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706A7-DD21-3B36-E6D7-63F00B79C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F044F9-5207-0156-4D25-E296AAD8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598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hyperlink" Target="https://www.msoe.edu/" TargetMode="Externa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creativecommons.org/licenses/by/4.0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SOE-U-BK_RD">
            <a:hlinkClick r:id="rId13"/>
            <a:extLst>
              <a:ext uri="{FF2B5EF4-FFF2-40B4-BE49-F238E27FC236}">
                <a16:creationId xmlns:a16="http://schemas.microsoft.com/office/drawing/2014/main" id="{50B44B61-564B-651C-ABF2-3F9C0C32DE74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879475" cy="10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8FCE7A-4588-A6B0-D325-EEE2456A5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3C6250-B477-FF1A-B13A-F76B442261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645E1-C130-2ACB-67BF-1102853376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FCBAC1-2584-FE46-BF7A-DF37E6136B42}" type="datetime1">
              <a:rPr lang="en-US" smtClean="0"/>
              <a:t>4/22/23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CD763D-4A9C-26D3-F372-70457255C3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265611-FA49-9FFE-6F06-52414A7D6F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FE122-86C0-4F4A-AC10-A1F94BF194E3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>
            <a:hlinkClick r:id="rId15"/>
            <a:extLst>
              <a:ext uri="{FF2B5EF4-FFF2-40B4-BE49-F238E27FC236}">
                <a16:creationId xmlns:a16="http://schemas.microsoft.com/office/drawing/2014/main" id="{AFE978A4-7786-CFA1-3694-80CAADB7A32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57088"/>
            <a:ext cx="862455" cy="301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661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883A5-41F7-271A-592F-A0A4026AE2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Defining a </a:t>
            </a:r>
            <a:r>
              <a:rPr lang="en-US"/>
              <a:t>Problem and Labeling </a:t>
            </a:r>
            <a:r>
              <a:rPr lang="en-US" dirty="0"/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4892B-9753-955A-87C3-4754DD6FE2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CS4981 ML Production Systems</a:t>
            </a:r>
          </a:p>
          <a:p>
            <a:r>
              <a:rPr lang="en-US" dirty="0"/>
              <a:t>RJ </a:t>
            </a:r>
            <a:r>
              <a:rPr lang="en-US" dirty="0" err="1"/>
              <a:t>Nowling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9ABDE0-1F70-F03D-C5A7-3BD21E973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708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F715-4F90-74AE-04A9-0F28E9DB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Quality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0CC77-405F-8E3A-1A8A-DCD90DA96E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Model predictions can only be as accurate as the labels</a:t>
            </a:r>
          </a:p>
          <a:p>
            <a:r>
              <a:rPr lang="en-US" dirty="0"/>
              <a:t>Label accuracy can be impacted by:</a:t>
            </a:r>
          </a:p>
          <a:p>
            <a:pPr lvl="1"/>
            <a:r>
              <a:rPr lang="en-US" dirty="0"/>
              <a:t>Strength (confidence)</a:t>
            </a:r>
          </a:p>
          <a:p>
            <a:pPr lvl="1"/>
            <a:r>
              <a:rPr lang="en-US" dirty="0"/>
              <a:t>Reliability</a:t>
            </a:r>
          </a:p>
          <a:p>
            <a:pPr lvl="1"/>
            <a:r>
              <a:rPr lang="en-US" dirty="0"/>
              <a:t>Quantity</a:t>
            </a:r>
          </a:p>
        </p:txBody>
      </p:sp>
      <p:pic>
        <p:nvPicPr>
          <p:cNvPr id="3" name="Content Placeholder 2" descr="Amazon.com : Lovable Labels Toy Bin Organization Labels 64 Pre-Printed + 8  Blank Storage Bin Stickers for Toy Storage, Toy Bin Labels Great Bin  Organizer for Playroom and Daycare Centers. : Office Products">
            <a:extLst>
              <a:ext uri="{FF2B5EF4-FFF2-40B4-BE49-F238E27FC236}">
                <a16:creationId xmlns:a16="http://schemas.microsoft.com/office/drawing/2014/main" id="{089B6033-31DE-FBA6-5266-3DCC6320728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582" y="1690688"/>
            <a:ext cx="3112851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775EBA-97B9-6D75-A02C-BBA0A9117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951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F715-4F90-74AE-04A9-0F28E9DB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Quality: Confidence / Signal Strength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0CC77-405F-8E3A-1A8A-DCD90DA96E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Poor correlation with the true label.</a:t>
            </a:r>
          </a:p>
          <a:p>
            <a:pPr lvl="1"/>
            <a:r>
              <a:rPr lang="en-US" dirty="0"/>
              <a:t>looking at cars online -&gt; not a good indicator of purchasing a car</a:t>
            </a:r>
          </a:p>
          <a:p>
            <a:pPr lvl="1"/>
            <a:r>
              <a:rPr lang="en-US" dirty="0"/>
              <a:t>going to a physical dealership -&gt; better indicator of purchasing a car</a:t>
            </a:r>
          </a:p>
          <a:p>
            <a:pPr lvl="1"/>
            <a:endParaRPr lang="en-US" dirty="0"/>
          </a:p>
        </p:txBody>
      </p:sp>
      <p:pic>
        <p:nvPicPr>
          <p:cNvPr id="3074" name="Picture 2" descr="How to Buy a New Car in 10 Steps - Kelley Blue Book">
            <a:extLst>
              <a:ext uri="{FF2B5EF4-FFF2-40B4-BE49-F238E27FC236}">
                <a16:creationId xmlns:a16="http://schemas.microsoft.com/office/drawing/2014/main" id="{E40D339C-6861-62A4-FA22-B85B1F1A259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543969"/>
            <a:ext cx="51816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7E60B4-B77D-7523-7CD1-3E70B758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712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F715-4F90-74AE-04A9-0F28E9DB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Quality: Reliability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0CC77-405F-8E3A-1A8A-DCD90DA96E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Label measurements are not accurate – often get the label wrong</a:t>
            </a:r>
          </a:p>
          <a:p>
            <a:pPr lvl="1"/>
            <a:r>
              <a:rPr lang="en-US" dirty="0"/>
              <a:t>An unenthusiastic and unengaged worker is asked to fill out ton of reCAPTCHA prompts to test accuracy</a:t>
            </a:r>
          </a:p>
          <a:p>
            <a:pPr lvl="1"/>
            <a:r>
              <a:rPr lang="en-US" dirty="0"/>
              <a:t>They click randomly</a:t>
            </a:r>
          </a:p>
          <a:p>
            <a:pPr lvl="1"/>
            <a:endParaRPr lang="en-US" dirty="0"/>
          </a:p>
        </p:txBody>
      </p:sp>
      <p:pic>
        <p:nvPicPr>
          <p:cNvPr id="4098" name="Picture 2" descr="What is reCAPTCHA? - Separate Humans and Bots with a Test">
            <a:extLst>
              <a:ext uri="{FF2B5EF4-FFF2-40B4-BE49-F238E27FC236}">
                <a16:creationId xmlns:a16="http://schemas.microsoft.com/office/drawing/2014/main" id="{6373207C-CD1F-3C24-E4CE-AC5DF8AC75B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3276" y="1690688"/>
            <a:ext cx="3445001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078EF3-2B3F-7DFC-3B5E-C417C9374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335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0F715-4F90-74AE-04A9-0F28E9DB4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 Quality: Quantity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40CC77-405F-8E3A-1A8A-DCD90DA96EA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You may have very small sets of labeled samples</a:t>
            </a:r>
          </a:p>
          <a:p>
            <a:pPr lvl="1"/>
            <a:r>
              <a:rPr lang="en-US" dirty="0"/>
              <a:t>It can be costly to get data</a:t>
            </a:r>
          </a:p>
          <a:p>
            <a:pPr lvl="1"/>
            <a:r>
              <a:rPr lang="en-US" dirty="0"/>
              <a:t>E.g., experiments to gather sensor data for detecting home fires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64EFDA4-F04B-E2F0-1A6D-E1CA9C1E63E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696473"/>
            <a:ext cx="5181600" cy="260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2EB894-A6E3-679D-9129-6B2D61939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860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CC68-6CF8-8D5E-DF14-D24DE406D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 Approach #1: Human Labeling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17D3-306A-D88F-8347-4610BD948A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most obvious way to label data is pay a human worker or use crowdsourcing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146" name="Picture 2" descr="Health And Safety Inspector Roles In Workplace Safety - Advanced Consulting  and Training">
            <a:extLst>
              <a:ext uri="{FF2B5EF4-FFF2-40B4-BE49-F238E27FC236}">
                <a16:creationId xmlns:a16="http://schemas.microsoft.com/office/drawing/2014/main" id="{EC073F31-813D-42B0-32B0-4EFB59EEDC7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5821"/>
            <a:ext cx="5181600" cy="345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414CAD-A73E-DCED-A821-BEAC31536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364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CC68-6CF8-8D5E-DF14-D24DE406D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 Approach #1: Human Labeling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17D3-306A-D88F-8347-4610BD948A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Expensive, especially for more complex data</a:t>
            </a:r>
          </a:p>
          <a:p>
            <a:r>
              <a:rPr lang="en-US" dirty="0"/>
              <a:t>Slow</a:t>
            </a:r>
          </a:p>
          <a:p>
            <a:r>
              <a:rPr lang="en-US" dirty="0"/>
              <a:t>Inconsistent (e.g., detecting cancer in MRI scans)</a:t>
            </a:r>
          </a:p>
          <a:p>
            <a:r>
              <a:rPr lang="en-US" dirty="0"/>
              <a:t>Data privacy risks</a:t>
            </a:r>
          </a:p>
        </p:txBody>
      </p:sp>
      <p:pic>
        <p:nvPicPr>
          <p:cNvPr id="6146" name="Picture 2" descr="Health And Safety Inspector Roles In Workplace Safety - Advanced Consulting  and Training">
            <a:extLst>
              <a:ext uri="{FF2B5EF4-FFF2-40B4-BE49-F238E27FC236}">
                <a16:creationId xmlns:a16="http://schemas.microsoft.com/office/drawing/2014/main" id="{EC073F31-813D-42B0-32B0-4EFB59EEDC73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5821"/>
            <a:ext cx="5181600" cy="345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06F57D-E084-40D9-FB61-5078CE4D2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527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CC68-6CF8-8D5E-DF14-D24DE406D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Labeling Approach #2: "Natural Labels"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17D3-306A-D88F-8347-4610BD948A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 are often trying to predict future events:</a:t>
            </a:r>
          </a:p>
          <a:p>
            <a:pPr lvl="1"/>
            <a:r>
              <a:rPr lang="en-US" dirty="0"/>
              <a:t>Will the user mark this transaction as fraudulent?</a:t>
            </a:r>
          </a:p>
          <a:p>
            <a:pPr lvl="1"/>
            <a:r>
              <a:rPr lang="en-US" dirty="0"/>
              <a:t>Will the user buy this item?</a:t>
            </a:r>
          </a:p>
          <a:p>
            <a:pPr lvl="1"/>
            <a:r>
              <a:rPr lang="en-US" dirty="0"/>
              <a:t>Will the user watch this movie we recommended?</a:t>
            </a:r>
          </a:p>
          <a:p>
            <a:r>
              <a:rPr lang="en-US" dirty="0"/>
              <a:t>If we wait long enough, we'll see if our prediction is true</a:t>
            </a:r>
          </a:p>
          <a:p>
            <a:r>
              <a:rPr lang="en-US" dirty="0"/>
              <a:t>We can go back and correct labels of predictions</a:t>
            </a:r>
          </a:p>
        </p:txBody>
      </p:sp>
      <p:pic>
        <p:nvPicPr>
          <p:cNvPr id="7170" name="Picture 2" descr="Crystal Ball Reading Same Day image 1">
            <a:extLst>
              <a:ext uri="{FF2B5EF4-FFF2-40B4-BE49-F238E27FC236}">
                <a16:creationId xmlns:a16="http://schemas.microsoft.com/office/drawing/2014/main" id="{6DC843FE-052E-36AB-37E8-411416AB12F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7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1452A0-B0D9-541B-CA09-DB6CB14FE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745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2470-C4F0-0A4F-A846-A28B3BBCC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Advertising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7CD0A30-F124-3645-A8BD-06988BF40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1849"/>
            <a:ext cx="3463176" cy="1828800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BF2315FB-871C-C64A-8992-A7DE1F2BF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135" y="1521849"/>
            <a:ext cx="3009729" cy="1828800"/>
          </a:xfrm>
          <a:prstGeom prst="rect">
            <a:avLst/>
          </a:prstGeom>
        </p:spPr>
      </p:pic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6FA3548-62A6-444E-9D64-855E7487D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8748" y="1521849"/>
            <a:ext cx="3636948" cy="1828800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718050F-79C3-BD48-9215-210B9479C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43497" y="4033907"/>
            <a:ext cx="1887450" cy="1828800"/>
          </a:xfrm>
          <a:prstGeom prst="rect">
            <a:avLst/>
          </a:prstGeom>
        </p:spPr>
      </p:pic>
      <p:pic>
        <p:nvPicPr>
          <p:cNvPr id="12" name="Picture 11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C3D03FC-5A57-2546-BEB5-35D81228226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3452" y="3576707"/>
            <a:ext cx="4787412" cy="27432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706D899-0E32-F64E-A53A-6A7C91AC5F2E}"/>
              </a:ext>
            </a:extLst>
          </p:cNvPr>
          <p:cNvSpPr txBox="1"/>
          <p:nvPr/>
        </p:nvSpPr>
        <p:spPr>
          <a:xfrm>
            <a:off x="183433" y="4641574"/>
            <a:ext cx="197477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Leave,</a:t>
            </a:r>
            <a:br>
              <a:rPr lang="en-US" sz="2800" dirty="0"/>
            </a:br>
            <a:r>
              <a:rPr lang="en-US" sz="2800" dirty="0"/>
              <a:t>no purchase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34EB22-2550-363C-2F72-BBC59A0A97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16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2470-C4F0-0A4F-A846-A28B3BBCC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Advertising</a:t>
            </a:r>
          </a:p>
        </p:txBody>
      </p:sp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D7CD0A30-F124-3645-A8BD-06988BF40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1849"/>
            <a:ext cx="3463176" cy="1828800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BF2315FB-871C-C64A-8992-A7DE1F2BF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1135" y="1521849"/>
            <a:ext cx="3009729" cy="1828800"/>
          </a:xfrm>
          <a:prstGeom prst="rect">
            <a:avLst/>
          </a:prstGeom>
        </p:spPr>
      </p:pic>
      <p:pic>
        <p:nvPicPr>
          <p:cNvPr id="8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66FA3548-62A6-444E-9D64-855E7487D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8748" y="1521849"/>
            <a:ext cx="3636948" cy="1828800"/>
          </a:xfrm>
          <a:prstGeom prst="rect">
            <a:avLst/>
          </a:prstGeom>
        </p:spPr>
      </p:pic>
      <p:pic>
        <p:nvPicPr>
          <p:cNvPr id="5" name="Picture 4" descr="A picture containing text, sock&#10;&#10;Description automatically generated">
            <a:extLst>
              <a:ext uri="{FF2B5EF4-FFF2-40B4-BE49-F238E27FC236}">
                <a16:creationId xmlns:a16="http://schemas.microsoft.com/office/drawing/2014/main" id="{668CA635-5383-B34C-9C8F-A1F437B42E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58411" y="3749675"/>
            <a:ext cx="2257622" cy="2743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8DF6E9E-DE19-E649-AE1B-B2B7A187455B}"/>
              </a:ext>
            </a:extLst>
          </p:cNvPr>
          <p:cNvSpPr txBox="1"/>
          <p:nvPr/>
        </p:nvSpPr>
        <p:spPr>
          <a:xfrm>
            <a:off x="6520485" y="4598055"/>
            <a:ext cx="18482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Add to Cart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33D0AD-3FB9-BC4D-B916-066F26955B71}"/>
              </a:ext>
            </a:extLst>
          </p:cNvPr>
          <p:cNvSpPr txBox="1"/>
          <p:nvPr/>
        </p:nvSpPr>
        <p:spPr>
          <a:xfrm>
            <a:off x="4126798" y="4598055"/>
            <a:ext cx="15447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Checkout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8459DD-BAB9-4347-81D8-4DD4305DE560}"/>
              </a:ext>
            </a:extLst>
          </p:cNvPr>
          <p:cNvSpPr txBox="1"/>
          <p:nvPr/>
        </p:nvSpPr>
        <p:spPr>
          <a:xfrm>
            <a:off x="838200" y="3871768"/>
            <a:ext cx="24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Pick up in store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1EFFA3-F397-8343-A73F-2C0693E77C35}"/>
              </a:ext>
            </a:extLst>
          </p:cNvPr>
          <p:cNvSpPr txBox="1"/>
          <p:nvPr/>
        </p:nvSpPr>
        <p:spPr>
          <a:xfrm>
            <a:off x="1635148" y="5439327"/>
            <a:ext cx="8098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Ship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2B3D0A-2C9A-4572-67A5-2BD3BF7B7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129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A6FB-2BE8-0140-AFD6-3D2DFC5C8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Streams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E09AE8C-A76F-6848-9696-E744A58DFDDA}"/>
              </a:ext>
            </a:extLst>
          </p:cNvPr>
          <p:cNvCxnSpPr>
            <a:cxnSpLocks/>
          </p:cNvCxnSpPr>
          <p:nvPr/>
        </p:nvCxnSpPr>
        <p:spPr>
          <a:xfrm>
            <a:off x="976184" y="2286000"/>
            <a:ext cx="10377616" cy="0"/>
          </a:xfrm>
          <a:prstGeom prst="straightConnector1">
            <a:avLst/>
          </a:prstGeom>
          <a:ln w="50800">
            <a:solidFill>
              <a:schemeClr val="tx1"/>
            </a:solidFill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2BA6E1-A0B9-2A47-BE2D-E6A57818B426}"/>
              </a:ext>
            </a:extLst>
          </p:cNvPr>
          <p:cNvCxnSpPr/>
          <p:nvPr/>
        </p:nvCxnSpPr>
        <p:spPr>
          <a:xfrm>
            <a:off x="134688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6FFBE0-0478-B046-A2AF-A9382A93C54C}"/>
              </a:ext>
            </a:extLst>
          </p:cNvPr>
          <p:cNvCxnSpPr/>
          <p:nvPr/>
        </p:nvCxnSpPr>
        <p:spPr>
          <a:xfrm>
            <a:off x="180820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47EA7E-CB36-9A43-8EED-9A8C2B77A9E6}"/>
              </a:ext>
            </a:extLst>
          </p:cNvPr>
          <p:cNvCxnSpPr/>
          <p:nvPr/>
        </p:nvCxnSpPr>
        <p:spPr>
          <a:xfrm>
            <a:off x="2269523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C72A5-7AFB-0547-A040-C05D7EA34BAC}"/>
              </a:ext>
            </a:extLst>
          </p:cNvPr>
          <p:cNvCxnSpPr/>
          <p:nvPr/>
        </p:nvCxnSpPr>
        <p:spPr>
          <a:xfrm>
            <a:off x="27308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FB4999-8E7F-4442-AC10-80B6A3E665C3}"/>
              </a:ext>
            </a:extLst>
          </p:cNvPr>
          <p:cNvCxnSpPr/>
          <p:nvPr/>
        </p:nvCxnSpPr>
        <p:spPr>
          <a:xfrm>
            <a:off x="32251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788D79-F2F5-424E-9AC5-A1DA4D04F5D6}"/>
              </a:ext>
            </a:extLst>
          </p:cNvPr>
          <p:cNvCxnSpPr/>
          <p:nvPr/>
        </p:nvCxnSpPr>
        <p:spPr>
          <a:xfrm>
            <a:off x="371114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43A095-2AED-EB4C-8E2A-5B23509BCD76}"/>
              </a:ext>
            </a:extLst>
          </p:cNvPr>
          <p:cNvCxnSpPr/>
          <p:nvPr/>
        </p:nvCxnSpPr>
        <p:spPr>
          <a:xfrm>
            <a:off x="419717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FE1685-A2B5-F543-AEC5-518B293C0EFF}"/>
              </a:ext>
            </a:extLst>
          </p:cNvPr>
          <p:cNvCxnSpPr/>
          <p:nvPr/>
        </p:nvCxnSpPr>
        <p:spPr>
          <a:xfrm>
            <a:off x="469556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1BA426-E076-6D48-94BE-119E501BC8B3}"/>
              </a:ext>
            </a:extLst>
          </p:cNvPr>
          <p:cNvCxnSpPr/>
          <p:nvPr/>
        </p:nvCxnSpPr>
        <p:spPr>
          <a:xfrm>
            <a:off x="514453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73E88A-8307-9A49-AE6A-EA1A450082FD}"/>
              </a:ext>
            </a:extLst>
          </p:cNvPr>
          <p:cNvCxnSpPr/>
          <p:nvPr/>
        </p:nvCxnSpPr>
        <p:spPr>
          <a:xfrm>
            <a:off x="559349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9F814F6-C161-2A45-89CB-50FE5845D9B0}"/>
              </a:ext>
            </a:extLst>
          </p:cNvPr>
          <p:cNvCxnSpPr/>
          <p:nvPr/>
        </p:nvCxnSpPr>
        <p:spPr>
          <a:xfrm>
            <a:off x="609600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786103D-E86D-B541-9743-940EC9BFEDDB}"/>
              </a:ext>
            </a:extLst>
          </p:cNvPr>
          <p:cNvCxnSpPr/>
          <p:nvPr/>
        </p:nvCxnSpPr>
        <p:spPr>
          <a:xfrm>
            <a:off x="660674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7FB86FB-1497-A44D-BC0C-FEF2B4855A85}"/>
              </a:ext>
            </a:extLst>
          </p:cNvPr>
          <p:cNvCxnSpPr/>
          <p:nvPr/>
        </p:nvCxnSpPr>
        <p:spPr>
          <a:xfrm>
            <a:off x="7068065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BEBD9F-984D-4C47-B710-D048ADF8E37C}"/>
              </a:ext>
            </a:extLst>
          </p:cNvPr>
          <p:cNvCxnSpPr/>
          <p:nvPr/>
        </p:nvCxnSpPr>
        <p:spPr>
          <a:xfrm>
            <a:off x="74923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89583-65DE-9549-B4A9-6697326C74B9}"/>
              </a:ext>
            </a:extLst>
          </p:cNvPr>
          <p:cNvCxnSpPr/>
          <p:nvPr/>
        </p:nvCxnSpPr>
        <p:spPr>
          <a:xfrm>
            <a:off x="796598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AFFE6-B62A-EF44-AC71-F3F3626989EB}"/>
              </a:ext>
            </a:extLst>
          </p:cNvPr>
          <p:cNvCxnSpPr/>
          <p:nvPr/>
        </p:nvCxnSpPr>
        <p:spPr>
          <a:xfrm>
            <a:off x="839023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6F33F4-A11D-CF44-8A2B-483007211196}"/>
              </a:ext>
            </a:extLst>
          </p:cNvPr>
          <p:cNvCxnSpPr/>
          <p:nvPr/>
        </p:nvCxnSpPr>
        <p:spPr>
          <a:xfrm>
            <a:off x="881448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2AB207-27B0-5346-ABD1-8F2EED92FD1D}"/>
              </a:ext>
            </a:extLst>
          </p:cNvPr>
          <p:cNvCxnSpPr/>
          <p:nvPr/>
        </p:nvCxnSpPr>
        <p:spPr>
          <a:xfrm>
            <a:off x="923873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6692CB4-15EC-5A42-B6C0-123C3BDDEFF8}"/>
              </a:ext>
            </a:extLst>
          </p:cNvPr>
          <p:cNvCxnSpPr/>
          <p:nvPr/>
        </p:nvCxnSpPr>
        <p:spPr>
          <a:xfrm>
            <a:off x="96753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CDCC0DB-5E68-D84A-BD03-DC476DF31C33}"/>
              </a:ext>
            </a:extLst>
          </p:cNvPr>
          <p:cNvCxnSpPr/>
          <p:nvPr/>
        </p:nvCxnSpPr>
        <p:spPr>
          <a:xfrm>
            <a:off x="1011194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67583F8-44B9-5E49-BDCB-0A4739C62118}"/>
              </a:ext>
            </a:extLst>
          </p:cNvPr>
          <p:cNvCxnSpPr/>
          <p:nvPr/>
        </p:nvCxnSpPr>
        <p:spPr>
          <a:xfrm>
            <a:off x="10635051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E450BEC-B645-CB4F-AE3E-5EFDE8F2B3AB}"/>
              </a:ext>
            </a:extLst>
          </p:cNvPr>
          <p:cNvSpPr/>
          <p:nvPr/>
        </p:nvSpPr>
        <p:spPr>
          <a:xfrm>
            <a:off x="4712042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08A00F6-3523-C64F-B732-5784DD82B67A}"/>
              </a:ext>
            </a:extLst>
          </p:cNvPr>
          <p:cNvSpPr/>
          <p:nvPr/>
        </p:nvSpPr>
        <p:spPr>
          <a:xfrm>
            <a:off x="5329880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F9892F8-6C7E-E643-9B87-7F0A78E5C81F}"/>
              </a:ext>
            </a:extLst>
          </p:cNvPr>
          <p:cNvSpPr/>
          <p:nvPr/>
        </p:nvSpPr>
        <p:spPr>
          <a:xfrm>
            <a:off x="5947718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98404D0-A598-A44F-AF14-7E7277956E75}"/>
              </a:ext>
            </a:extLst>
          </p:cNvPr>
          <p:cNvSpPr/>
          <p:nvPr/>
        </p:nvSpPr>
        <p:spPr>
          <a:xfrm>
            <a:off x="2434279" y="5328563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09C53AA-C54A-8545-B345-8CEDDC6DE680}"/>
              </a:ext>
            </a:extLst>
          </p:cNvPr>
          <p:cNvSpPr/>
          <p:nvPr/>
        </p:nvSpPr>
        <p:spPr>
          <a:xfrm>
            <a:off x="17608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33E671F-2C47-EC49-AB1E-7E5697F358E5}"/>
              </a:ext>
            </a:extLst>
          </p:cNvPr>
          <p:cNvSpPr/>
          <p:nvPr/>
        </p:nvSpPr>
        <p:spPr>
          <a:xfrm>
            <a:off x="2532825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B6E10E2-EBA8-294E-B2C3-A1CD35082D20}"/>
              </a:ext>
            </a:extLst>
          </p:cNvPr>
          <p:cNvSpPr/>
          <p:nvPr/>
        </p:nvSpPr>
        <p:spPr>
          <a:xfrm>
            <a:off x="2996512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9299AFA-123B-5943-8756-01E9FC525493}"/>
              </a:ext>
            </a:extLst>
          </p:cNvPr>
          <p:cNvSpPr/>
          <p:nvPr/>
        </p:nvSpPr>
        <p:spPr>
          <a:xfrm>
            <a:off x="3490784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4E2F835-D62F-FD47-9270-8FBFF9916C07}"/>
              </a:ext>
            </a:extLst>
          </p:cNvPr>
          <p:cNvSpPr/>
          <p:nvPr/>
        </p:nvSpPr>
        <p:spPr>
          <a:xfrm>
            <a:off x="49612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F9E3ED7-9A56-EE48-89DF-E41B7C9205C3}"/>
              </a:ext>
            </a:extLst>
          </p:cNvPr>
          <p:cNvSpPr/>
          <p:nvPr/>
        </p:nvSpPr>
        <p:spPr>
          <a:xfrm>
            <a:off x="5410200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BDEA840-E699-7C43-8A1E-3C1CA37886AB}"/>
              </a:ext>
            </a:extLst>
          </p:cNvPr>
          <p:cNvSpPr/>
          <p:nvPr/>
        </p:nvSpPr>
        <p:spPr>
          <a:xfrm>
            <a:off x="6872416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3DDF114-E784-3A49-98F5-34B31CA18E8E}"/>
              </a:ext>
            </a:extLst>
          </p:cNvPr>
          <p:cNvSpPr/>
          <p:nvPr/>
        </p:nvSpPr>
        <p:spPr>
          <a:xfrm>
            <a:off x="8231659" y="3260019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D95F9C-375A-075A-43DE-F9F0114B64D9}"/>
              </a:ext>
            </a:extLst>
          </p:cNvPr>
          <p:cNvSpPr txBox="1"/>
          <p:nvPr/>
        </p:nvSpPr>
        <p:spPr>
          <a:xfrm>
            <a:off x="4000567" y="1382805"/>
            <a:ext cx="3156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Time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B4D0762-A57A-9057-AA26-B5E3125F63DA}"/>
              </a:ext>
            </a:extLst>
          </p:cNvPr>
          <p:cNvSpPr/>
          <p:nvPr/>
        </p:nvSpPr>
        <p:spPr>
          <a:xfrm>
            <a:off x="6239087" y="5267290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77BBAE3-9CDC-776A-1957-3FDDE75B42AA}"/>
              </a:ext>
            </a:extLst>
          </p:cNvPr>
          <p:cNvSpPr/>
          <p:nvPr/>
        </p:nvSpPr>
        <p:spPr>
          <a:xfrm>
            <a:off x="6872415" y="5269908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060689-93EF-3286-A2B8-4106CBC5D305}"/>
              </a:ext>
            </a:extLst>
          </p:cNvPr>
          <p:cNvSpPr/>
          <p:nvPr/>
        </p:nvSpPr>
        <p:spPr>
          <a:xfrm>
            <a:off x="8241956" y="5266037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4A5BA7-9B2D-F942-2E78-B89825503A53}"/>
              </a:ext>
            </a:extLst>
          </p:cNvPr>
          <p:cNvSpPr/>
          <p:nvPr/>
        </p:nvSpPr>
        <p:spPr>
          <a:xfrm>
            <a:off x="7557185" y="5266037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6A195-B45E-A4AE-0996-5EE3664B5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833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22948-0A9F-4D24-AD05-5055A9C8D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Programming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EEACA8-203A-45B4-AF7A-21D71C43BD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2070064"/>
            <a:ext cx="10515600" cy="386246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8634E0-DFDC-0B3D-054C-2C2ED5787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227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A6FB-2BE8-0140-AFD6-3D2DFC5C8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Distinguish Event Types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E09AE8C-A76F-6848-9696-E744A58DFDDA}"/>
              </a:ext>
            </a:extLst>
          </p:cNvPr>
          <p:cNvCxnSpPr>
            <a:cxnSpLocks/>
          </p:cNvCxnSpPr>
          <p:nvPr/>
        </p:nvCxnSpPr>
        <p:spPr>
          <a:xfrm>
            <a:off x="976184" y="2286000"/>
            <a:ext cx="10377616" cy="0"/>
          </a:xfrm>
          <a:prstGeom prst="straightConnector1">
            <a:avLst/>
          </a:prstGeom>
          <a:ln w="50800">
            <a:solidFill>
              <a:schemeClr val="tx1"/>
            </a:solidFill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2BA6E1-A0B9-2A47-BE2D-E6A57818B426}"/>
              </a:ext>
            </a:extLst>
          </p:cNvPr>
          <p:cNvCxnSpPr/>
          <p:nvPr/>
        </p:nvCxnSpPr>
        <p:spPr>
          <a:xfrm>
            <a:off x="134688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6FFBE0-0478-B046-A2AF-A9382A93C54C}"/>
              </a:ext>
            </a:extLst>
          </p:cNvPr>
          <p:cNvCxnSpPr/>
          <p:nvPr/>
        </p:nvCxnSpPr>
        <p:spPr>
          <a:xfrm>
            <a:off x="180820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47EA7E-CB36-9A43-8EED-9A8C2B77A9E6}"/>
              </a:ext>
            </a:extLst>
          </p:cNvPr>
          <p:cNvCxnSpPr/>
          <p:nvPr/>
        </p:nvCxnSpPr>
        <p:spPr>
          <a:xfrm>
            <a:off x="2269523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C72A5-7AFB-0547-A040-C05D7EA34BAC}"/>
              </a:ext>
            </a:extLst>
          </p:cNvPr>
          <p:cNvCxnSpPr/>
          <p:nvPr/>
        </p:nvCxnSpPr>
        <p:spPr>
          <a:xfrm>
            <a:off x="27308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FB4999-8E7F-4442-AC10-80B6A3E665C3}"/>
              </a:ext>
            </a:extLst>
          </p:cNvPr>
          <p:cNvCxnSpPr/>
          <p:nvPr/>
        </p:nvCxnSpPr>
        <p:spPr>
          <a:xfrm>
            <a:off x="32251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788D79-F2F5-424E-9AC5-A1DA4D04F5D6}"/>
              </a:ext>
            </a:extLst>
          </p:cNvPr>
          <p:cNvCxnSpPr/>
          <p:nvPr/>
        </p:nvCxnSpPr>
        <p:spPr>
          <a:xfrm>
            <a:off x="371114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43A095-2AED-EB4C-8E2A-5B23509BCD76}"/>
              </a:ext>
            </a:extLst>
          </p:cNvPr>
          <p:cNvCxnSpPr/>
          <p:nvPr/>
        </p:nvCxnSpPr>
        <p:spPr>
          <a:xfrm>
            <a:off x="419717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FE1685-A2B5-F543-AEC5-518B293C0EFF}"/>
              </a:ext>
            </a:extLst>
          </p:cNvPr>
          <p:cNvCxnSpPr/>
          <p:nvPr/>
        </p:nvCxnSpPr>
        <p:spPr>
          <a:xfrm>
            <a:off x="469556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1BA426-E076-6D48-94BE-119E501BC8B3}"/>
              </a:ext>
            </a:extLst>
          </p:cNvPr>
          <p:cNvCxnSpPr/>
          <p:nvPr/>
        </p:nvCxnSpPr>
        <p:spPr>
          <a:xfrm>
            <a:off x="514453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73E88A-8307-9A49-AE6A-EA1A450082FD}"/>
              </a:ext>
            </a:extLst>
          </p:cNvPr>
          <p:cNvCxnSpPr/>
          <p:nvPr/>
        </p:nvCxnSpPr>
        <p:spPr>
          <a:xfrm>
            <a:off x="559349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9F814F6-C161-2A45-89CB-50FE5845D9B0}"/>
              </a:ext>
            </a:extLst>
          </p:cNvPr>
          <p:cNvCxnSpPr/>
          <p:nvPr/>
        </p:nvCxnSpPr>
        <p:spPr>
          <a:xfrm>
            <a:off x="609600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786103D-E86D-B541-9743-940EC9BFEDDB}"/>
              </a:ext>
            </a:extLst>
          </p:cNvPr>
          <p:cNvCxnSpPr/>
          <p:nvPr/>
        </p:nvCxnSpPr>
        <p:spPr>
          <a:xfrm>
            <a:off x="660674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7FB86FB-1497-A44D-BC0C-FEF2B4855A85}"/>
              </a:ext>
            </a:extLst>
          </p:cNvPr>
          <p:cNvCxnSpPr/>
          <p:nvPr/>
        </p:nvCxnSpPr>
        <p:spPr>
          <a:xfrm>
            <a:off x="7068065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BEBD9F-984D-4C47-B710-D048ADF8E37C}"/>
              </a:ext>
            </a:extLst>
          </p:cNvPr>
          <p:cNvCxnSpPr/>
          <p:nvPr/>
        </p:nvCxnSpPr>
        <p:spPr>
          <a:xfrm>
            <a:off x="74923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89583-65DE-9549-B4A9-6697326C74B9}"/>
              </a:ext>
            </a:extLst>
          </p:cNvPr>
          <p:cNvCxnSpPr/>
          <p:nvPr/>
        </p:nvCxnSpPr>
        <p:spPr>
          <a:xfrm>
            <a:off x="796598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AFFE6-B62A-EF44-AC71-F3F3626989EB}"/>
              </a:ext>
            </a:extLst>
          </p:cNvPr>
          <p:cNvCxnSpPr/>
          <p:nvPr/>
        </p:nvCxnSpPr>
        <p:spPr>
          <a:xfrm>
            <a:off x="839023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6F33F4-A11D-CF44-8A2B-483007211196}"/>
              </a:ext>
            </a:extLst>
          </p:cNvPr>
          <p:cNvCxnSpPr/>
          <p:nvPr/>
        </p:nvCxnSpPr>
        <p:spPr>
          <a:xfrm>
            <a:off x="881448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2AB207-27B0-5346-ABD1-8F2EED92FD1D}"/>
              </a:ext>
            </a:extLst>
          </p:cNvPr>
          <p:cNvCxnSpPr/>
          <p:nvPr/>
        </p:nvCxnSpPr>
        <p:spPr>
          <a:xfrm>
            <a:off x="923873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6692CB4-15EC-5A42-B6C0-123C3BDDEFF8}"/>
              </a:ext>
            </a:extLst>
          </p:cNvPr>
          <p:cNvCxnSpPr/>
          <p:nvPr/>
        </p:nvCxnSpPr>
        <p:spPr>
          <a:xfrm>
            <a:off x="96753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CDCC0DB-5E68-D84A-BD03-DC476DF31C33}"/>
              </a:ext>
            </a:extLst>
          </p:cNvPr>
          <p:cNvCxnSpPr/>
          <p:nvPr/>
        </p:nvCxnSpPr>
        <p:spPr>
          <a:xfrm>
            <a:off x="1011194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67583F8-44B9-5E49-BDCB-0A4739C62118}"/>
              </a:ext>
            </a:extLst>
          </p:cNvPr>
          <p:cNvCxnSpPr/>
          <p:nvPr/>
        </p:nvCxnSpPr>
        <p:spPr>
          <a:xfrm>
            <a:off x="10635051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E450BEC-B645-CB4F-AE3E-5EFDE8F2B3AB}"/>
              </a:ext>
            </a:extLst>
          </p:cNvPr>
          <p:cNvSpPr/>
          <p:nvPr/>
        </p:nvSpPr>
        <p:spPr>
          <a:xfrm>
            <a:off x="4712042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08A00F6-3523-C64F-B732-5784DD82B67A}"/>
              </a:ext>
            </a:extLst>
          </p:cNvPr>
          <p:cNvSpPr/>
          <p:nvPr/>
        </p:nvSpPr>
        <p:spPr>
          <a:xfrm>
            <a:off x="5329880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F9892F8-6C7E-E643-9B87-7F0A78E5C81F}"/>
              </a:ext>
            </a:extLst>
          </p:cNvPr>
          <p:cNvSpPr/>
          <p:nvPr/>
        </p:nvSpPr>
        <p:spPr>
          <a:xfrm>
            <a:off x="5947718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98404D0-A598-A44F-AF14-7E7277956E75}"/>
              </a:ext>
            </a:extLst>
          </p:cNvPr>
          <p:cNvSpPr/>
          <p:nvPr/>
        </p:nvSpPr>
        <p:spPr>
          <a:xfrm>
            <a:off x="2434279" y="5328563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18837A-EC5A-594C-9F51-E51ED7593076}"/>
              </a:ext>
            </a:extLst>
          </p:cNvPr>
          <p:cNvSpPr/>
          <p:nvPr/>
        </p:nvSpPr>
        <p:spPr>
          <a:xfrm>
            <a:off x="6239087" y="5267290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36237F-568C-D349-A991-FE9C72AC8525}"/>
              </a:ext>
            </a:extLst>
          </p:cNvPr>
          <p:cNvSpPr/>
          <p:nvPr/>
        </p:nvSpPr>
        <p:spPr>
          <a:xfrm>
            <a:off x="6872415" y="5269908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F2E2148-8624-8B48-A65E-C7EAFDA901D9}"/>
              </a:ext>
            </a:extLst>
          </p:cNvPr>
          <p:cNvSpPr/>
          <p:nvPr/>
        </p:nvSpPr>
        <p:spPr>
          <a:xfrm>
            <a:off x="8241956" y="5266037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09C53AA-C54A-8545-B345-8CEDDC6DE680}"/>
              </a:ext>
            </a:extLst>
          </p:cNvPr>
          <p:cNvSpPr/>
          <p:nvPr/>
        </p:nvSpPr>
        <p:spPr>
          <a:xfrm>
            <a:off x="17608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33E671F-2C47-EC49-AB1E-7E5697F358E5}"/>
              </a:ext>
            </a:extLst>
          </p:cNvPr>
          <p:cNvSpPr/>
          <p:nvPr/>
        </p:nvSpPr>
        <p:spPr>
          <a:xfrm>
            <a:off x="2532825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B6E10E2-EBA8-294E-B2C3-A1CD35082D20}"/>
              </a:ext>
            </a:extLst>
          </p:cNvPr>
          <p:cNvSpPr/>
          <p:nvPr/>
        </p:nvSpPr>
        <p:spPr>
          <a:xfrm>
            <a:off x="2996512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4E2F835-D62F-FD47-9270-8FBFF9916C07}"/>
              </a:ext>
            </a:extLst>
          </p:cNvPr>
          <p:cNvSpPr/>
          <p:nvPr/>
        </p:nvSpPr>
        <p:spPr>
          <a:xfrm>
            <a:off x="49612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F9E3ED7-9A56-EE48-89DF-E41B7C9205C3}"/>
              </a:ext>
            </a:extLst>
          </p:cNvPr>
          <p:cNvSpPr/>
          <p:nvPr/>
        </p:nvSpPr>
        <p:spPr>
          <a:xfrm>
            <a:off x="5410200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BDEA840-E699-7C43-8A1E-3C1CA37886AB}"/>
              </a:ext>
            </a:extLst>
          </p:cNvPr>
          <p:cNvSpPr/>
          <p:nvPr/>
        </p:nvSpPr>
        <p:spPr>
          <a:xfrm>
            <a:off x="6872416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3DDF114-E784-3A49-98F5-34B31CA18E8E}"/>
              </a:ext>
            </a:extLst>
          </p:cNvPr>
          <p:cNvSpPr/>
          <p:nvPr/>
        </p:nvSpPr>
        <p:spPr>
          <a:xfrm>
            <a:off x="8231659" y="3260019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5-Point Star 45">
            <a:extLst>
              <a:ext uri="{FF2B5EF4-FFF2-40B4-BE49-F238E27FC236}">
                <a16:creationId xmlns:a16="http://schemas.microsoft.com/office/drawing/2014/main" id="{0998F0EB-9D1D-034E-9051-E1C63D937038}"/>
              </a:ext>
            </a:extLst>
          </p:cNvPr>
          <p:cNvSpPr>
            <a:spLocks noChangeAspect="1"/>
          </p:cNvSpPr>
          <p:nvPr/>
        </p:nvSpPr>
        <p:spPr>
          <a:xfrm>
            <a:off x="3547841" y="3230505"/>
            <a:ext cx="347472" cy="347472"/>
          </a:xfrm>
          <a:prstGeom prst="star5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>
            <a:extLst>
              <a:ext uri="{FF2B5EF4-FFF2-40B4-BE49-F238E27FC236}">
                <a16:creationId xmlns:a16="http://schemas.microsoft.com/office/drawing/2014/main" id="{8A494628-72F5-E642-BE84-A7C670882A90}"/>
              </a:ext>
            </a:extLst>
          </p:cNvPr>
          <p:cNvSpPr>
            <a:spLocks noChangeAspect="1"/>
          </p:cNvSpPr>
          <p:nvPr/>
        </p:nvSpPr>
        <p:spPr>
          <a:xfrm>
            <a:off x="7553689" y="5216854"/>
            <a:ext cx="347472" cy="347472"/>
          </a:xfrm>
          <a:prstGeom prst="star5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1F01EE-EB6D-8738-845B-7131AB1370E0}"/>
              </a:ext>
            </a:extLst>
          </p:cNvPr>
          <p:cNvSpPr txBox="1"/>
          <p:nvPr/>
        </p:nvSpPr>
        <p:spPr>
          <a:xfrm>
            <a:off x="992967" y="4041583"/>
            <a:ext cx="15357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Purchase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BF736E-7B01-43F4-F105-A2B13E02727E}"/>
              </a:ext>
            </a:extLst>
          </p:cNvPr>
          <p:cNvCxnSpPr>
            <a:cxnSpLocks/>
            <a:stCxn id="5" idx="3"/>
            <a:endCxn id="46" idx="2"/>
          </p:cNvCxnSpPr>
          <p:nvPr/>
        </p:nvCxnSpPr>
        <p:spPr>
          <a:xfrm flipV="1">
            <a:off x="2528708" y="3577976"/>
            <a:ext cx="1085494" cy="72521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C04AEDC5-29EA-6987-3250-6725FEACC920}"/>
              </a:ext>
            </a:extLst>
          </p:cNvPr>
          <p:cNvCxnSpPr>
            <a:cxnSpLocks/>
            <a:stCxn id="5" idx="3"/>
            <a:endCxn id="48" idx="1"/>
          </p:cNvCxnSpPr>
          <p:nvPr/>
        </p:nvCxnSpPr>
        <p:spPr>
          <a:xfrm>
            <a:off x="2528708" y="4303193"/>
            <a:ext cx="5024981" cy="1046383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586E23-1BC1-8E07-31C2-2742CA55E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7995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7A6FB-2BE8-0140-AFD6-3D2DFC5C8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Inferring Labels from Event Types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5E09AE8C-A76F-6848-9696-E744A58DFDDA}"/>
              </a:ext>
            </a:extLst>
          </p:cNvPr>
          <p:cNvCxnSpPr>
            <a:cxnSpLocks/>
          </p:cNvCxnSpPr>
          <p:nvPr/>
        </p:nvCxnSpPr>
        <p:spPr>
          <a:xfrm>
            <a:off x="976184" y="2286000"/>
            <a:ext cx="10377616" cy="0"/>
          </a:xfrm>
          <a:prstGeom prst="straightConnector1">
            <a:avLst/>
          </a:prstGeom>
          <a:ln w="50800">
            <a:solidFill>
              <a:schemeClr val="tx1"/>
            </a:solidFill>
            <a:headEnd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92BA6E1-A0B9-2A47-BE2D-E6A57818B426}"/>
              </a:ext>
            </a:extLst>
          </p:cNvPr>
          <p:cNvCxnSpPr/>
          <p:nvPr/>
        </p:nvCxnSpPr>
        <p:spPr>
          <a:xfrm>
            <a:off x="134688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6FFBE0-0478-B046-A2AF-A9382A93C54C}"/>
              </a:ext>
            </a:extLst>
          </p:cNvPr>
          <p:cNvCxnSpPr/>
          <p:nvPr/>
        </p:nvCxnSpPr>
        <p:spPr>
          <a:xfrm>
            <a:off x="180820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A47EA7E-CB36-9A43-8EED-9A8C2B77A9E6}"/>
              </a:ext>
            </a:extLst>
          </p:cNvPr>
          <p:cNvCxnSpPr/>
          <p:nvPr/>
        </p:nvCxnSpPr>
        <p:spPr>
          <a:xfrm>
            <a:off x="2269523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E2C72A5-7AFB-0547-A040-C05D7EA34BAC}"/>
              </a:ext>
            </a:extLst>
          </p:cNvPr>
          <p:cNvCxnSpPr/>
          <p:nvPr/>
        </p:nvCxnSpPr>
        <p:spPr>
          <a:xfrm>
            <a:off x="27308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DFB4999-8E7F-4442-AC10-80B6A3E665C3}"/>
              </a:ext>
            </a:extLst>
          </p:cNvPr>
          <p:cNvCxnSpPr/>
          <p:nvPr/>
        </p:nvCxnSpPr>
        <p:spPr>
          <a:xfrm>
            <a:off x="32251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7788D79-F2F5-424E-9AC5-A1DA4D04F5D6}"/>
              </a:ext>
            </a:extLst>
          </p:cNvPr>
          <p:cNvCxnSpPr/>
          <p:nvPr/>
        </p:nvCxnSpPr>
        <p:spPr>
          <a:xfrm>
            <a:off x="371114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43A095-2AED-EB4C-8E2A-5B23509BCD76}"/>
              </a:ext>
            </a:extLst>
          </p:cNvPr>
          <p:cNvCxnSpPr/>
          <p:nvPr/>
        </p:nvCxnSpPr>
        <p:spPr>
          <a:xfrm>
            <a:off x="419717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FE1685-A2B5-F543-AEC5-518B293C0EFF}"/>
              </a:ext>
            </a:extLst>
          </p:cNvPr>
          <p:cNvCxnSpPr/>
          <p:nvPr/>
        </p:nvCxnSpPr>
        <p:spPr>
          <a:xfrm>
            <a:off x="469556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21BA426-E076-6D48-94BE-119E501BC8B3}"/>
              </a:ext>
            </a:extLst>
          </p:cNvPr>
          <p:cNvCxnSpPr/>
          <p:nvPr/>
        </p:nvCxnSpPr>
        <p:spPr>
          <a:xfrm>
            <a:off x="514453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B73E88A-8307-9A49-AE6A-EA1A450082FD}"/>
              </a:ext>
            </a:extLst>
          </p:cNvPr>
          <p:cNvCxnSpPr/>
          <p:nvPr/>
        </p:nvCxnSpPr>
        <p:spPr>
          <a:xfrm>
            <a:off x="559349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9F814F6-C161-2A45-89CB-50FE5845D9B0}"/>
              </a:ext>
            </a:extLst>
          </p:cNvPr>
          <p:cNvCxnSpPr/>
          <p:nvPr/>
        </p:nvCxnSpPr>
        <p:spPr>
          <a:xfrm>
            <a:off x="6096000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786103D-E86D-B541-9743-940EC9BFEDDB}"/>
              </a:ext>
            </a:extLst>
          </p:cNvPr>
          <p:cNvCxnSpPr/>
          <p:nvPr/>
        </p:nvCxnSpPr>
        <p:spPr>
          <a:xfrm>
            <a:off x="660674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7FB86FB-1497-A44D-BC0C-FEF2B4855A85}"/>
              </a:ext>
            </a:extLst>
          </p:cNvPr>
          <p:cNvCxnSpPr/>
          <p:nvPr/>
        </p:nvCxnSpPr>
        <p:spPr>
          <a:xfrm>
            <a:off x="7068065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6BEBD9F-984D-4C47-B710-D048ADF8E37C}"/>
              </a:ext>
            </a:extLst>
          </p:cNvPr>
          <p:cNvCxnSpPr/>
          <p:nvPr/>
        </p:nvCxnSpPr>
        <p:spPr>
          <a:xfrm>
            <a:off x="7492314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8F89583-65DE-9549-B4A9-6697326C74B9}"/>
              </a:ext>
            </a:extLst>
          </p:cNvPr>
          <p:cNvCxnSpPr/>
          <p:nvPr/>
        </p:nvCxnSpPr>
        <p:spPr>
          <a:xfrm>
            <a:off x="7965989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AFFE6-B62A-EF44-AC71-F3F3626989EB}"/>
              </a:ext>
            </a:extLst>
          </p:cNvPr>
          <p:cNvCxnSpPr/>
          <p:nvPr/>
        </p:nvCxnSpPr>
        <p:spPr>
          <a:xfrm>
            <a:off x="839023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C6F33F4-A11D-CF44-8A2B-483007211196}"/>
              </a:ext>
            </a:extLst>
          </p:cNvPr>
          <p:cNvCxnSpPr/>
          <p:nvPr/>
        </p:nvCxnSpPr>
        <p:spPr>
          <a:xfrm>
            <a:off x="8814487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12AB207-27B0-5346-ABD1-8F2EED92FD1D}"/>
              </a:ext>
            </a:extLst>
          </p:cNvPr>
          <p:cNvCxnSpPr/>
          <p:nvPr/>
        </p:nvCxnSpPr>
        <p:spPr>
          <a:xfrm>
            <a:off x="9238736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6692CB4-15EC-5A42-B6C0-123C3BDDEFF8}"/>
              </a:ext>
            </a:extLst>
          </p:cNvPr>
          <p:cNvCxnSpPr/>
          <p:nvPr/>
        </p:nvCxnSpPr>
        <p:spPr>
          <a:xfrm>
            <a:off x="9675342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CDCC0DB-5E68-D84A-BD03-DC476DF31C33}"/>
              </a:ext>
            </a:extLst>
          </p:cNvPr>
          <p:cNvCxnSpPr/>
          <p:nvPr/>
        </p:nvCxnSpPr>
        <p:spPr>
          <a:xfrm>
            <a:off x="10111948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B67583F8-44B9-5E49-BDCB-0A4739C62118}"/>
              </a:ext>
            </a:extLst>
          </p:cNvPr>
          <p:cNvCxnSpPr/>
          <p:nvPr/>
        </p:nvCxnSpPr>
        <p:spPr>
          <a:xfrm>
            <a:off x="10635051" y="1946189"/>
            <a:ext cx="0" cy="67962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5E450BEC-B645-CB4F-AE3E-5EFDE8F2B3AB}"/>
              </a:ext>
            </a:extLst>
          </p:cNvPr>
          <p:cNvSpPr/>
          <p:nvPr/>
        </p:nvSpPr>
        <p:spPr>
          <a:xfrm>
            <a:off x="4712042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308A00F6-3523-C64F-B732-5784DD82B67A}"/>
              </a:ext>
            </a:extLst>
          </p:cNvPr>
          <p:cNvSpPr/>
          <p:nvPr/>
        </p:nvSpPr>
        <p:spPr>
          <a:xfrm>
            <a:off x="5329880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F9892F8-6C7E-E643-9B87-7F0A78E5C81F}"/>
              </a:ext>
            </a:extLst>
          </p:cNvPr>
          <p:cNvSpPr/>
          <p:nvPr/>
        </p:nvSpPr>
        <p:spPr>
          <a:xfrm>
            <a:off x="5947718" y="4270658"/>
            <a:ext cx="296563" cy="284206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98404D0-A598-A44F-AF14-7E7277956E75}"/>
              </a:ext>
            </a:extLst>
          </p:cNvPr>
          <p:cNvSpPr/>
          <p:nvPr/>
        </p:nvSpPr>
        <p:spPr>
          <a:xfrm>
            <a:off x="2434279" y="5328563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A18837A-EC5A-594C-9F51-E51ED7593076}"/>
              </a:ext>
            </a:extLst>
          </p:cNvPr>
          <p:cNvSpPr/>
          <p:nvPr/>
        </p:nvSpPr>
        <p:spPr>
          <a:xfrm>
            <a:off x="6239087" y="5267290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B36237F-568C-D349-A991-FE9C72AC8525}"/>
              </a:ext>
            </a:extLst>
          </p:cNvPr>
          <p:cNvSpPr/>
          <p:nvPr/>
        </p:nvSpPr>
        <p:spPr>
          <a:xfrm>
            <a:off x="6872415" y="5269908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F2E2148-8624-8B48-A65E-C7EAFDA901D9}"/>
              </a:ext>
            </a:extLst>
          </p:cNvPr>
          <p:cNvSpPr/>
          <p:nvPr/>
        </p:nvSpPr>
        <p:spPr>
          <a:xfrm>
            <a:off x="8241956" y="5266037"/>
            <a:ext cx="296563" cy="284206"/>
          </a:xfrm>
          <a:prstGeom prst="ellipse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509C53AA-C54A-8545-B345-8CEDDC6DE680}"/>
              </a:ext>
            </a:extLst>
          </p:cNvPr>
          <p:cNvSpPr/>
          <p:nvPr/>
        </p:nvSpPr>
        <p:spPr>
          <a:xfrm>
            <a:off x="17608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333E671F-2C47-EC49-AB1E-7E5697F358E5}"/>
              </a:ext>
            </a:extLst>
          </p:cNvPr>
          <p:cNvSpPr/>
          <p:nvPr/>
        </p:nvSpPr>
        <p:spPr>
          <a:xfrm>
            <a:off x="2532825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B6E10E2-EBA8-294E-B2C3-A1CD35082D20}"/>
              </a:ext>
            </a:extLst>
          </p:cNvPr>
          <p:cNvSpPr/>
          <p:nvPr/>
        </p:nvSpPr>
        <p:spPr>
          <a:xfrm>
            <a:off x="2996512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4E2F835-D62F-FD47-9270-8FBFF9916C07}"/>
              </a:ext>
            </a:extLst>
          </p:cNvPr>
          <p:cNvSpPr/>
          <p:nvPr/>
        </p:nvSpPr>
        <p:spPr>
          <a:xfrm>
            <a:off x="4961238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F9E3ED7-9A56-EE48-89DF-E41B7C9205C3}"/>
              </a:ext>
            </a:extLst>
          </p:cNvPr>
          <p:cNvSpPr/>
          <p:nvPr/>
        </p:nvSpPr>
        <p:spPr>
          <a:xfrm>
            <a:off x="5410200" y="3290913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BBDEA840-E699-7C43-8A1E-3C1CA37886AB}"/>
              </a:ext>
            </a:extLst>
          </p:cNvPr>
          <p:cNvSpPr/>
          <p:nvPr/>
        </p:nvSpPr>
        <p:spPr>
          <a:xfrm>
            <a:off x="6872416" y="3278556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3DDF114-E784-3A49-98F5-34B31CA18E8E}"/>
              </a:ext>
            </a:extLst>
          </p:cNvPr>
          <p:cNvSpPr/>
          <p:nvPr/>
        </p:nvSpPr>
        <p:spPr>
          <a:xfrm>
            <a:off x="8231659" y="3260019"/>
            <a:ext cx="296563" cy="284206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5-Point Star 45">
            <a:extLst>
              <a:ext uri="{FF2B5EF4-FFF2-40B4-BE49-F238E27FC236}">
                <a16:creationId xmlns:a16="http://schemas.microsoft.com/office/drawing/2014/main" id="{0998F0EB-9D1D-034E-9051-E1C63D937038}"/>
              </a:ext>
            </a:extLst>
          </p:cNvPr>
          <p:cNvSpPr>
            <a:spLocks noChangeAspect="1"/>
          </p:cNvSpPr>
          <p:nvPr/>
        </p:nvSpPr>
        <p:spPr>
          <a:xfrm>
            <a:off x="3547841" y="3230505"/>
            <a:ext cx="347472" cy="347472"/>
          </a:xfrm>
          <a:prstGeom prst="star5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5-Point Star 47">
            <a:extLst>
              <a:ext uri="{FF2B5EF4-FFF2-40B4-BE49-F238E27FC236}">
                <a16:creationId xmlns:a16="http://schemas.microsoft.com/office/drawing/2014/main" id="{8A494628-72F5-E642-BE84-A7C670882A90}"/>
              </a:ext>
            </a:extLst>
          </p:cNvPr>
          <p:cNvSpPr>
            <a:spLocks noChangeAspect="1"/>
          </p:cNvSpPr>
          <p:nvPr/>
        </p:nvSpPr>
        <p:spPr>
          <a:xfrm>
            <a:off x="7553689" y="5216854"/>
            <a:ext cx="347472" cy="347472"/>
          </a:xfrm>
          <a:prstGeom prst="star5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5-Point Star 59">
            <a:extLst>
              <a:ext uri="{FF2B5EF4-FFF2-40B4-BE49-F238E27FC236}">
                <a16:creationId xmlns:a16="http://schemas.microsoft.com/office/drawing/2014/main" id="{5D3F7AB4-0CED-8349-8DB8-23485B09D369}"/>
              </a:ext>
            </a:extLst>
          </p:cNvPr>
          <p:cNvSpPr>
            <a:spLocks noChangeAspect="1"/>
          </p:cNvSpPr>
          <p:nvPr/>
        </p:nvSpPr>
        <p:spPr>
          <a:xfrm>
            <a:off x="10484135" y="3157849"/>
            <a:ext cx="347472" cy="347472"/>
          </a:xfrm>
          <a:prstGeom prst="star5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5-Point Star 63">
            <a:extLst>
              <a:ext uri="{FF2B5EF4-FFF2-40B4-BE49-F238E27FC236}">
                <a16:creationId xmlns:a16="http://schemas.microsoft.com/office/drawing/2014/main" id="{CCF89BE9-F1B9-3D4E-A363-9C29E94D44E7}"/>
              </a:ext>
            </a:extLst>
          </p:cNvPr>
          <p:cNvSpPr>
            <a:spLocks noChangeAspect="1"/>
          </p:cNvSpPr>
          <p:nvPr/>
        </p:nvSpPr>
        <p:spPr>
          <a:xfrm>
            <a:off x="10484135" y="4207392"/>
            <a:ext cx="347472" cy="347472"/>
          </a:xfrm>
          <a:prstGeom prst="star5">
            <a:avLst>
              <a:gd name="adj" fmla="val 19098"/>
              <a:gd name="hf" fmla="val 105146"/>
              <a:gd name="vf" fmla="val 110557"/>
            </a:avLst>
          </a:prstGeom>
          <a:pattFill prst="wdUpDiag">
            <a:fgClr>
              <a:srgbClr val="92D050"/>
            </a:fgClr>
            <a:bgClr>
              <a:schemeClr val="bg1"/>
            </a:bgClr>
          </a:patt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5-Point Star 69">
            <a:extLst>
              <a:ext uri="{FF2B5EF4-FFF2-40B4-BE49-F238E27FC236}">
                <a16:creationId xmlns:a16="http://schemas.microsoft.com/office/drawing/2014/main" id="{8C15CA4D-FDE6-4240-A023-7C6B44567584}"/>
              </a:ext>
            </a:extLst>
          </p:cNvPr>
          <p:cNvSpPr>
            <a:spLocks noChangeAspect="1"/>
          </p:cNvSpPr>
          <p:nvPr/>
        </p:nvSpPr>
        <p:spPr>
          <a:xfrm>
            <a:off x="10484598" y="5188977"/>
            <a:ext cx="347472" cy="347472"/>
          </a:xfrm>
          <a:prstGeom prst="star5">
            <a:avLst/>
          </a:prstGeom>
          <a:solidFill>
            <a:srgbClr val="00B0F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F4359743-124A-804E-9D71-6E6EE8E600B7}"/>
              </a:ext>
            </a:extLst>
          </p:cNvPr>
          <p:cNvSpPr/>
          <p:nvPr/>
        </p:nvSpPr>
        <p:spPr>
          <a:xfrm rot="5400000">
            <a:off x="4943148" y="-2067952"/>
            <a:ext cx="308760" cy="7623401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Left Brace 53">
            <a:extLst>
              <a:ext uri="{FF2B5EF4-FFF2-40B4-BE49-F238E27FC236}">
                <a16:creationId xmlns:a16="http://schemas.microsoft.com/office/drawing/2014/main" id="{9C5B9B28-AB34-E44E-8F21-4996276011CC}"/>
              </a:ext>
            </a:extLst>
          </p:cNvPr>
          <p:cNvSpPr/>
          <p:nvPr/>
        </p:nvSpPr>
        <p:spPr>
          <a:xfrm rot="5400000">
            <a:off x="10212939" y="544903"/>
            <a:ext cx="308760" cy="2373986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D936BF1-470D-4A49-98D7-BFD52F552B62}"/>
              </a:ext>
            </a:extLst>
          </p:cNvPr>
          <p:cNvSpPr txBox="1"/>
          <p:nvPr/>
        </p:nvSpPr>
        <p:spPr>
          <a:xfrm>
            <a:off x="3490784" y="1093595"/>
            <a:ext cx="3156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Past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8037B5A-2A94-EE4B-B8E4-0CDD6B3197A8}"/>
              </a:ext>
            </a:extLst>
          </p:cNvPr>
          <p:cNvSpPr txBox="1"/>
          <p:nvPr/>
        </p:nvSpPr>
        <p:spPr>
          <a:xfrm>
            <a:off x="8789114" y="1060880"/>
            <a:ext cx="3156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Label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8CF025-187C-9A0F-0658-E75BE0AE0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006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7CC68-6CF8-8D5E-DF14-D24DE406D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Delayed Feedback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0917D3-306A-D88F-8347-4610BD948AE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need to be aware of the delay in the feedback loop</a:t>
            </a:r>
          </a:p>
          <a:p>
            <a:r>
              <a:rPr lang="en-US" dirty="0"/>
              <a:t>Store data for the past few months or years since labels will arrive much later</a:t>
            </a:r>
          </a:p>
          <a:p>
            <a:r>
              <a:rPr lang="en-US" dirty="0"/>
              <a:t>Not feasible in some situations: e.g., life insurance policies</a:t>
            </a:r>
          </a:p>
        </p:txBody>
      </p:sp>
      <p:pic>
        <p:nvPicPr>
          <p:cNvPr id="9218" name="Picture 2" descr="67 Father Time Illustrations &amp; Clip Art - iStock">
            <a:extLst>
              <a:ext uri="{FF2B5EF4-FFF2-40B4-BE49-F238E27FC236}">
                <a16:creationId xmlns:a16="http://schemas.microsoft.com/office/drawing/2014/main" id="{DC18C383-36C4-EC0B-E0F7-42A22ABD1B55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7060" y="1825625"/>
            <a:ext cx="444674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21B671-C34B-C951-6A95-35664EC9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67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C580F-08CD-4A9A-ADE9-261038E3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Machine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190B7-3982-49EE-9A2A-F8B05EEF7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80112" y="1574884"/>
            <a:ext cx="7031776" cy="5029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D1B048-96C5-331A-D37A-1390C7A5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6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10588-7A4D-6BE6-ECD6-ABC80B7D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6AE66-CCD5-28A8-0391-E1273F071D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23A11-7132-C46A-D4E1-4D05D76D3B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Predicting a continuous numerical output</a:t>
            </a:r>
          </a:p>
          <a:p>
            <a:r>
              <a:rPr lang="en-US" dirty="0"/>
              <a:t>House price</a:t>
            </a:r>
          </a:p>
          <a:p>
            <a:r>
              <a:rPr lang="en-US" dirty="0"/>
              <a:t>Number of home runs</a:t>
            </a:r>
          </a:p>
          <a:p>
            <a:r>
              <a:rPr lang="en-US" dirty="0"/>
              <a:t>Stock price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38BF6-9283-9862-E63E-7BCF0D310C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059204-1192-9C4A-CB89-FF35EEC048F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Predicting a categorical output</a:t>
            </a:r>
          </a:p>
          <a:p>
            <a:r>
              <a:rPr lang="en-US" dirty="0"/>
              <a:t>Type of animal</a:t>
            </a:r>
          </a:p>
          <a:p>
            <a:r>
              <a:rPr lang="en-US" dirty="0"/>
              <a:t>Fraudulent or not</a:t>
            </a:r>
          </a:p>
          <a:p>
            <a:r>
              <a:rPr lang="en-US" dirty="0"/>
              <a:t>Spam or not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1524D-1291-24F4-14FA-7DA65D51D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767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357D0-2F09-4031-B18C-004A0C6C2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F3FB6-9EC3-4A1F-B044-618AC649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Regression (continuous output):</a:t>
            </a:r>
          </a:p>
          <a:p>
            <a:pPr lvl="1"/>
            <a:r>
              <a:rPr lang="en-US" dirty="0"/>
              <a:t>How much will be this house sell for?</a:t>
            </a:r>
          </a:p>
          <a:p>
            <a:pPr lvl="1"/>
            <a:r>
              <a:rPr lang="en-US" dirty="0"/>
              <a:t>How large will an algae bloom be?</a:t>
            </a:r>
          </a:p>
          <a:p>
            <a:pPr lvl="1"/>
            <a:r>
              <a:rPr lang="en-US" dirty="0"/>
              <a:t>What will a students' GPA be at graduation?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Classification (categorical output):</a:t>
            </a:r>
          </a:p>
          <a:p>
            <a:pPr lvl="1"/>
            <a:r>
              <a:rPr lang="en-US" dirty="0"/>
              <a:t>Is the animal in the picture a cat or dog?</a:t>
            </a:r>
          </a:p>
          <a:p>
            <a:pPr lvl="1"/>
            <a:r>
              <a:rPr lang="en-US" dirty="0"/>
              <a:t>Is this a negative or positive review?</a:t>
            </a:r>
          </a:p>
          <a:p>
            <a:pPr lvl="1"/>
            <a:r>
              <a:rPr lang="en-US" dirty="0"/>
              <a:t>Is this genomic sequence a gene or not?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A22F8-DB26-C259-EB3A-FE900F64F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319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10588-7A4D-6BE6-ECD6-ABC80B7DF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6AE66-CCD5-28A8-0391-E1273F071D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23A11-7132-C46A-D4E1-4D05D76D3B1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  <a:p>
            <a:r>
              <a:rPr lang="en-US" dirty="0"/>
              <a:t>Random Forests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Neural Networks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B38BF6-9283-9862-E63E-7BCF0D310C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059204-1192-9C4A-CB89-FF35EEC048F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Logistical Regression</a:t>
            </a:r>
          </a:p>
          <a:p>
            <a:r>
              <a:rPr lang="en-US" dirty="0"/>
              <a:t>Random Forests</a:t>
            </a:r>
          </a:p>
          <a:p>
            <a:r>
              <a:rPr lang="en-US" dirty="0"/>
              <a:t>Support Vector Machines</a:t>
            </a:r>
          </a:p>
          <a:p>
            <a:r>
              <a:rPr lang="en-US" dirty="0"/>
              <a:t>Neural Networks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6E40A-7A3A-9D63-85B3-DFFCB874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541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A09D2-6F6D-CF48-9925-D75A362B2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Good ML Problem Definition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9C8A27-E873-8E48-B957-A0784610D1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Is/Does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80AF6-FF14-7D41-AD3F-BA46038D41E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Specific</a:t>
            </a:r>
          </a:p>
          <a:p>
            <a:r>
              <a:rPr lang="en-US" dirty="0"/>
              <a:t>Defines the variable to be predicted and its type</a:t>
            </a:r>
          </a:p>
          <a:p>
            <a:r>
              <a:rPr lang="en-US" dirty="0"/>
              <a:t>Optionally, describes the metric used to evaluate the predictions</a:t>
            </a:r>
          </a:p>
          <a:p>
            <a:r>
              <a:rPr lang="en-US" dirty="0"/>
              <a:t>Optionally, specifies a desired performance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15783B-7DAF-7F46-9D83-949045FA29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Is/Does Not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3EB149-D819-EC4E-B748-C7E49F624F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List a specific machine learning algorithm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403779-2144-2679-33C8-359C7CAD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52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357D0-2F09-4031-B18C-004A0C6C2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 a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F3FB6-9EC3-4A1F-B044-618AC6492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want to predict the sale price for real estate transactions. We want the error of the predict prices to have a mean average precision of less than 5%.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Regression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 want to predict whether the animal in a picture is a cat or dog.  We want an accuracy above 90%.</a:t>
            </a:r>
            <a:br>
              <a:rPr lang="en-US" dirty="0"/>
            </a:br>
            <a:br>
              <a:rPr lang="en-US" dirty="0"/>
            </a:br>
            <a:r>
              <a:rPr lang="en-US" dirty="0">
                <a:solidFill>
                  <a:srgbClr val="FF0000"/>
                </a:solidFill>
              </a:rPr>
              <a:t>Classification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A4D1D-FD92-F3AD-E891-0D468343C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90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C580F-08CD-4A9A-ADE9-261038E37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Machine Learning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7190B7-3982-49EE-9A2A-F8B05EEF7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80112" y="1574884"/>
            <a:ext cx="7031776" cy="5029200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20E944-0A46-0332-FBFC-DBF27D24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FE122-86C0-4F4A-AC10-A1F94BF194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848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9927BECA-2632-FF4D-B1F6-732EE86C216F}" vid="{0AC0585D-DCCE-EA4D-8F6B-9D248ABFCA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593</Words>
  <Application>Microsoft Macintosh PowerPoint</Application>
  <PresentationFormat>Widescreen</PresentationFormat>
  <Paragraphs>120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Defining a Problem and Labeling Data</vt:lpstr>
      <vt:lpstr>Traditional Programming</vt:lpstr>
      <vt:lpstr>Supervised Machine Learning</vt:lpstr>
      <vt:lpstr>Problem Types</vt:lpstr>
      <vt:lpstr>Supervised Learning Problem</vt:lpstr>
      <vt:lpstr>Models</vt:lpstr>
      <vt:lpstr>A Good ML Problem Definition</vt:lpstr>
      <vt:lpstr>Define a Problem</vt:lpstr>
      <vt:lpstr>Supervised Machine Learning</vt:lpstr>
      <vt:lpstr>Label Quality</vt:lpstr>
      <vt:lpstr>Label Quality: Confidence / Signal Strength</vt:lpstr>
      <vt:lpstr>Label Quality: Reliability</vt:lpstr>
      <vt:lpstr>Label Quality: Quantity</vt:lpstr>
      <vt:lpstr>Labeling Approach #1: Human Labeling</vt:lpstr>
      <vt:lpstr>Labeling Approach #1: Human Labeling</vt:lpstr>
      <vt:lpstr>Labeling Approach #2: "Natural Labels"</vt:lpstr>
      <vt:lpstr>Digital Advertising</vt:lpstr>
      <vt:lpstr>Digital Advertising</vt:lpstr>
      <vt:lpstr>Event Streams</vt:lpstr>
      <vt:lpstr>Distinguish Event Types</vt:lpstr>
      <vt:lpstr>Inferring Labels from Event Types</vt:lpstr>
      <vt:lpstr>Delayed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Lifecycles</dc:title>
  <dc:creator>Nowling, RJ</dc:creator>
  <cp:lastModifiedBy>Nowling, RJ</cp:lastModifiedBy>
  <cp:revision>29</cp:revision>
  <dcterms:created xsi:type="dcterms:W3CDTF">2023-03-09T23:29:51Z</dcterms:created>
  <dcterms:modified xsi:type="dcterms:W3CDTF">2023-04-22T17:37:32Z</dcterms:modified>
</cp:coreProperties>
</file>

<file path=docProps/thumbnail.jpeg>
</file>